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2"/>
  </p:notesMasterIdLst>
  <p:handoutMasterIdLst>
    <p:handoutMasterId r:id="rId43"/>
  </p:handoutMasterIdLst>
  <p:sldIdLst>
    <p:sldId id="394" r:id="rId3"/>
    <p:sldId id="466" r:id="rId4"/>
    <p:sldId id="553" r:id="rId5"/>
    <p:sldId id="507" r:id="rId6"/>
    <p:sldId id="549" r:id="rId7"/>
    <p:sldId id="516" r:id="rId8"/>
    <p:sldId id="521" r:id="rId9"/>
    <p:sldId id="522" r:id="rId10"/>
    <p:sldId id="535" r:id="rId11"/>
    <p:sldId id="538" r:id="rId12"/>
    <p:sldId id="517" r:id="rId13"/>
    <p:sldId id="536" r:id="rId14"/>
    <p:sldId id="518" r:id="rId15"/>
    <p:sldId id="537" r:id="rId16"/>
    <p:sldId id="539" r:id="rId17"/>
    <p:sldId id="524" r:id="rId18"/>
    <p:sldId id="560" r:id="rId19"/>
    <p:sldId id="509" r:id="rId20"/>
    <p:sldId id="506" r:id="rId21"/>
    <p:sldId id="529" r:id="rId22"/>
    <p:sldId id="546" r:id="rId23"/>
    <p:sldId id="542" r:id="rId24"/>
    <p:sldId id="543" r:id="rId25"/>
    <p:sldId id="544" r:id="rId26"/>
    <p:sldId id="530" r:id="rId27"/>
    <p:sldId id="547" r:id="rId28"/>
    <p:sldId id="548" r:id="rId29"/>
    <p:sldId id="531" r:id="rId30"/>
    <p:sldId id="556" r:id="rId31"/>
    <p:sldId id="561" r:id="rId32"/>
    <p:sldId id="562" r:id="rId33"/>
    <p:sldId id="557" r:id="rId34"/>
    <p:sldId id="558" r:id="rId35"/>
    <p:sldId id="559" r:id="rId36"/>
    <p:sldId id="505" r:id="rId37"/>
    <p:sldId id="503" r:id="rId38"/>
    <p:sldId id="550" r:id="rId39"/>
    <p:sldId id="551" r:id="rId40"/>
    <p:sldId id="552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051EFF2-262B-4664-AEF3-12272207E07F}">
          <p14:sldIdLst>
            <p14:sldId id="394"/>
            <p14:sldId id="466"/>
            <p14:sldId id="553"/>
          </p14:sldIdLst>
        </p14:section>
        <p14:section name="DOM Manipulation" id="{1275515A-D004-4D19-9766-2BE6BFCA3702}">
          <p14:sldIdLst>
            <p14:sldId id="507"/>
            <p14:sldId id="549"/>
            <p14:sldId id="516"/>
            <p14:sldId id="521"/>
            <p14:sldId id="522"/>
            <p14:sldId id="535"/>
            <p14:sldId id="538"/>
            <p14:sldId id="517"/>
            <p14:sldId id="536"/>
            <p14:sldId id="518"/>
            <p14:sldId id="537"/>
            <p14:sldId id="539"/>
            <p14:sldId id="524"/>
            <p14:sldId id="560"/>
          </p14:sldIdLst>
        </p14:section>
        <p14:section name="Handling Events" id="{EAEE68F0-7B4B-4558-A8E9-21549656680D}">
          <p14:sldIdLst>
            <p14:sldId id="509"/>
            <p14:sldId id="506"/>
            <p14:sldId id="529"/>
            <p14:sldId id="546"/>
            <p14:sldId id="542"/>
            <p14:sldId id="543"/>
            <p14:sldId id="544"/>
            <p14:sldId id="530"/>
            <p14:sldId id="547"/>
            <p14:sldId id="548"/>
            <p14:sldId id="531"/>
            <p14:sldId id="556"/>
            <p14:sldId id="561"/>
            <p14:sldId id="562"/>
            <p14:sldId id="557"/>
            <p14:sldId id="558"/>
            <p14:sldId id="559"/>
            <p14:sldId id="505"/>
          </p14:sldIdLst>
        </p14:section>
        <p14:section name="Conclusion" id="{8C19B68B-C0D8-4E95-98FA-AA91A38792FA}">
          <p14:sldIdLst>
            <p14:sldId id="503"/>
            <p14:sldId id="550"/>
            <p14:sldId id="551"/>
            <p14:sldId id="5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5C7"/>
    <a:srgbClr val="FBEEDC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94" d="100"/>
          <a:sy n="94" d="100"/>
        </p:scale>
        <p:origin x="202" y="53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6/5/2018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73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61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843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6/5/2018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6318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28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docs/Web/Event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28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4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41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7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2.png"/><Relationship Id="rId14" Type="http://schemas.openxmlformats.org/officeDocument/2006/relationships/hyperlink" Target="http://www.telenor.b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9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2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DOM Manipulation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/ Delete DOM Elements</a:t>
            </a:r>
          </a:p>
          <a:p>
            <a:r>
              <a:rPr lang="en-US" dirty="0"/>
              <a:t>Handle Browser Events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87537" y="3599490"/>
            <a:ext cx="1991571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Manipulation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&amp; Events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12" y="3372610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Резултат с изображение за js dom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4234084"/>
            <a:ext cx="1733916" cy="18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DOM Elements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4" y="1256400"/>
            <a:ext cx="10515598" cy="21571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 class="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"&gt;Red&lt;/li&gt;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 class="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"&gt;Blue&lt;/li&gt;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36614" y="3732368"/>
            <a:ext cx="10515598" cy="26418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redElements =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querySelectorAll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#items li.red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redElements.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 =&gt;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li.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parentNode.removeChild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012" y="1371600"/>
            <a:ext cx="4424641" cy="1930119"/>
          </a:xfrm>
          <a:prstGeom prst="roundRect">
            <a:avLst>
              <a:gd name="adj" fmla="val 1175"/>
            </a:avLst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667" y="5204350"/>
            <a:ext cx="3535986" cy="1272650"/>
          </a:xfrm>
          <a:prstGeom prst="roundRect">
            <a:avLst>
              <a:gd name="adj" fmla="val 1939"/>
            </a:avLst>
          </a:prstGeom>
        </p:spPr>
      </p:pic>
    </p:spTree>
    <p:extLst>
      <p:ext uri="{BB962C8B-B14F-4D97-AF65-F5344CB8AC3E}">
        <p14:creationId xmlns:p14="http://schemas.microsoft.com/office/powerpoint/2010/main" val="153402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0780799" cy="5570355"/>
          </a:xfrm>
        </p:spPr>
        <p:txBody>
          <a:bodyPr/>
          <a:lstStyle/>
          <a:p>
            <a:r>
              <a:rPr lang="en-US" dirty="0"/>
              <a:t>Extend the previous problem</a:t>
            </a:r>
          </a:p>
          <a:p>
            <a:pPr lvl="1"/>
            <a:r>
              <a:rPr lang="en-US" dirty="0"/>
              <a:t>Implement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[Delete]</a:t>
            </a:r>
            <a:r>
              <a:rPr lang="en-US" dirty="0"/>
              <a:t> action as link after each list item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Add / Delete Items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141" y="2743200"/>
            <a:ext cx="3734124" cy="3560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488" y="2743200"/>
            <a:ext cx="3734124" cy="3560926"/>
          </a:xfrm>
          <a:prstGeom prst="rect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5929726" y="4371263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258799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Add / Delete Items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4" y="1219200"/>
            <a:ext cx="10820398" cy="51425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&lt;h1&gt;List of Items&lt;/h1&gt;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"&gt;&lt;/ul&gt;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newText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type="button" value="Add"</a:t>
            </a:r>
            <a:b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onclick="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addItem()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...</a:t>
            </a:r>
            <a:endParaRPr lang="it-IT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function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deleteItem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... 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012" y="3208730"/>
            <a:ext cx="3147678" cy="300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9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Add / Delete Items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295400"/>
            <a:ext cx="10951690" cy="458084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document.getElementById('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newText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').value;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document.createElement("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.appendChild(document.createTextNode(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" "));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document.createElement('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719138" lvl="1" indent="-719138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span.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innerHTML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href='#'&gt;[Delete]&lt;/a&gt;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719138" lvl="1" indent="-719138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span.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firstChild.addEventListener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'click'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deleteItem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.appendChild(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document.getElementById("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").appendChild(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</a:t>
            </a:r>
            <a:r>
              <a:rPr lang="it-IT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newText</a:t>
            </a:r>
            <a:r>
              <a:rPr lang="it-IT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').value = '';</a:t>
            </a:r>
          </a:p>
        </p:txBody>
      </p:sp>
    </p:spTree>
    <p:extLst>
      <p:ext uri="{BB962C8B-B14F-4D97-AF65-F5344CB8AC3E}">
        <p14:creationId xmlns:p14="http://schemas.microsoft.com/office/powerpoint/2010/main" val="47947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Add / Delete Items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15502" y="1219200"/>
            <a:ext cx="10536710" cy="29326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deleteItem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.parentNode.parentNode;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.parentNode;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.removeChild(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658" y="3276428"/>
            <a:ext cx="7070398" cy="2819572"/>
          </a:xfrm>
          <a:prstGeom prst="roundRect">
            <a:avLst>
              <a:gd name="adj" fmla="val 985"/>
            </a:avLst>
          </a:prstGeom>
        </p:spPr>
      </p:pic>
      <p:sp>
        <p:nvSpPr>
          <p:cNvPr id="8" name="TextBox 7"/>
          <p:cNvSpPr txBox="1"/>
          <p:nvPr/>
        </p:nvSpPr>
        <p:spPr>
          <a:xfrm>
            <a:off x="816005" y="6211112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https://judge.softuni.bg/Contests/328</a:t>
            </a:r>
            <a:endParaRPr lang="en-US" dirty="0"/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4674991" y="3772712"/>
            <a:ext cx="3857821" cy="570310"/>
          </a:xfrm>
          <a:prstGeom prst="wedgeRoundRectCallout">
            <a:avLst>
              <a:gd name="adj1" fmla="val -64643"/>
              <a:gd name="adj2" fmla="val 367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</a:rPr>
              <a:t>this.parentNode </a:t>
            </a:r>
            <a:r>
              <a:rPr lang="en-US" sz="2600" noProof="1">
                <a:solidFill>
                  <a:srgbClr val="FFFFFF"/>
                </a:solidFill>
              </a:rPr>
              <a:t>==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span</a:t>
            </a: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4875212" y="3138618"/>
            <a:ext cx="5307799" cy="551882"/>
          </a:xfrm>
          <a:prstGeom prst="wedgeRoundRectCallout">
            <a:avLst>
              <a:gd name="adj1" fmla="val -72424"/>
              <a:gd name="adj2" fmla="val 560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</a:rPr>
              <a:t>this.parentNode.parentNode </a:t>
            </a:r>
            <a:r>
              <a:rPr lang="en-US" sz="2600" noProof="1">
                <a:solidFill>
                  <a:srgbClr val="FFFFFF"/>
                </a:solidFill>
              </a:rPr>
              <a:t>==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li</a:t>
            </a: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3397400" y="1743063"/>
            <a:ext cx="5496955" cy="5251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3397400" y="4364840"/>
            <a:ext cx="6202200" cy="37408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0" rIns="144000" bIns="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4570412" y="4753584"/>
            <a:ext cx="2743200" cy="997027"/>
          </a:xfrm>
          <a:prstGeom prst="wedgeRoundRectCallout">
            <a:avLst>
              <a:gd name="adj1" fmla="val -64911"/>
              <a:gd name="adj2" fmla="val -544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sz="2600" noProof="1">
                <a:solidFill>
                  <a:srgbClr val="FFFFFF"/>
                </a:solidFill>
              </a:rPr>
              <a:t> holds the clicked hyperlink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11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3" grpId="0" animBg="1"/>
      <p:bldP spid="14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Delete from Table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383609"/>
            <a:ext cx="10515598" cy="47885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border="1" id="customers"&gt;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&gt;Name&lt;/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&gt;Email&lt;/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&gt;Eve&lt;/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&gt;eve@gmail.com&lt;/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&gt;Nick&lt;/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&gt;nick@yahooo.com&lt;/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&gt;Didi&lt;/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&gt;didi@didi.net&lt;/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&gt;Tedy&lt;/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&gt;tedy@tedy.com&lt;/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Email: &lt;input type="text" name="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deleteByEmail()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"&gt;Delete&lt;/button&gt;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347" y="1151121"/>
            <a:ext cx="4237065" cy="289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52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Delete from Table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03212" y="1151121"/>
            <a:ext cx="11263200" cy="56041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deleteByEmail()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getElementsByName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")[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secondColumn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querySelectorAll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#customers tr td:nth-child(2)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of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secondColumn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(td.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 email)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let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td.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parentNode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parentNode.removeChild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document.getElementById('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</a:t>
            </a:r>
            <a:r>
              <a:rPr lang="en-US" sz="25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Deleted.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5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Not found.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8812" y="6313285"/>
            <a:ext cx="8367600" cy="4420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5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https://judge.softuni.bg/Contests/328</a:t>
            </a:r>
            <a:endParaRPr lang="en-US" b="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212" y="2590800"/>
            <a:ext cx="3430923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5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DOM and Events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91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96896"/>
            <a:ext cx="8938472" cy="820600"/>
          </a:xfrm>
        </p:spPr>
        <p:txBody>
          <a:bodyPr/>
          <a:lstStyle/>
          <a:p>
            <a:r>
              <a:rPr lang="en-US" dirty="0"/>
              <a:t>Handling Events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Browser Events and DOM Events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84" y="990600"/>
            <a:ext cx="5539528" cy="3568734"/>
          </a:xfrm>
          <a:prstGeom prst="roundRect">
            <a:avLst>
              <a:gd name="adj" fmla="val 252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21616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Browsers send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events </a:t>
            </a:r>
            <a:r>
              <a:rPr lang="en-US" dirty="0"/>
              <a:t>to notify the JS code of interesting things that have taken place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Events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41673" y="2319307"/>
            <a:ext cx="1068674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'&gt;Some text&lt;/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41673" y="3104744"/>
            <a:ext cx="10686740" cy="33155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div = document.getElementById('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onmouseover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event.target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.style.border = "3px solid green";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onmouseout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.style.border = "";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=== event.target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76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Manipulating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 Elements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dirty="0"/>
              <a:t> Elements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Element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Attributes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</a:t>
            </a:r>
            <a:r>
              <a:rPr lang="en-US" dirty="0"/>
              <a:t> Handling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Attach / Detach Events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Types in DOM API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7847012" y="1713688"/>
            <a:ext cx="3505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(finished loading)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unload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(exit from page)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resize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(window resized)</a:t>
            </a:r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dragstart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</a:t>
            </a:r>
          </a:p>
        </p:txBody>
      </p:sp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760411" y="1713688"/>
            <a:ext cx="3066719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mouseover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mouseout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mousedown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mouseup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760411" y="4495800"/>
            <a:ext cx="3066719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keydown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keypress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(emit char)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keyup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510061" y="4495800"/>
            <a:ext cx="257495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(got focus)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blur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(lost focus)</a:t>
            </a:r>
          </a:p>
        </p:txBody>
      </p:sp>
      <p:sp>
        <p:nvSpPr>
          <p:cNvPr id="3" name="Rectangle 2"/>
          <p:cNvSpPr/>
          <p:nvPr/>
        </p:nvSpPr>
        <p:spPr>
          <a:xfrm>
            <a:off x="398130" y="951688"/>
            <a:ext cx="3429000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Mouse</a:t>
            </a:r>
            <a:r>
              <a:rPr lang="en-US" sz="3400" dirty="0">
                <a:solidFill>
                  <a:prstClr val="white"/>
                </a:solidFill>
              </a:rPr>
              <a:t> events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772315" y="967901"/>
            <a:ext cx="3427497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DOM / UI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3902" y="3734558"/>
            <a:ext cx="3575900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Keyboard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85069" y="3733800"/>
            <a:ext cx="3229582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Focus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4510061" y="1713688"/>
            <a:ext cx="2574951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touchstart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touchend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touchmove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touchcancel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87285" y="951688"/>
            <a:ext cx="3156773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Touch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7847012" y="4495800"/>
            <a:ext cx="35052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(value changed)</a:t>
            </a: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change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(change + leave)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submit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(form sent)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/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reset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(form reset)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70812" y="3735297"/>
            <a:ext cx="3019532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3160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400" dirty="0">
                <a:solidFill>
                  <a:srgbClr val="FBEEC9">
                    <a:lumMod val="75000"/>
                  </a:srgbClr>
                </a:solidFill>
              </a:rPr>
              <a:t>Form </a:t>
            </a:r>
            <a:r>
              <a:rPr lang="en-US" sz="3400" dirty="0">
                <a:solidFill>
                  <a:prstClr val="white"/>
                </a:solidFill>
              </a:rPr>
              <a:t>events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569895" y="6234207"/>
            <a:ext cx="81428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Learn more at </a:t>
            </a:r>
            <a:r>
              <a:rPr lang="en-US" dirty="0">
                <a:hlinkClick r:id="rId2"/>
              </a:rPr>
              <a:t>https://developer.mozilla.org/docs/Web/Events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49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220" grpId="0" animBg="1"/>
      <p:bldP spid="7" grpId="0" animBg="1"/>
      <p:bldP spid="8" grpId="0" animBg="1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/ Remove Event Handler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41673" y="1380112"/>
            <a:ext cx="10686740" cy="44850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textbox = document.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"I am a text box";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document.body.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(textbox);</a:t>
            </a:r>
          </a:p>
          <a:p>
            <a:pPr marL="360363" lvl="1" indent="-360363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focusHandler);</a:t>
            </a:r>
          </a:p>
          <a:p>
            <a:pPr marL="360363" lvl="1" indent="-360363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focusHandler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"Event handler removed";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textbox.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removeEventListener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focusHandler);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8171126" y="1981200"/>
            <a:ext cx="3485886" cy="1347677"/>
          </a:xfrm>
          <a:prstGeom prst="wedgeRoundRectCallout">
            <a:avLst>
              <a:gd name="adj1" fmla="val -67741"/>
              <a:gd name="adj2" fmla="val 5173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Subscribe to events like this, don't 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onclick</a:t>
            </a: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onfocus</a:t>
            </a:r>
          </a:p>
        </p:txBody>
      </p:sp>
    </p:spTree>
    <p:extLst>
      <p:ext uri="{BB962C8B-B14F-4D97-AF65-F5344CB8AC3E}">
        <p14:creationId xmlns:p14="http://schemas.microsoft.com/office/powerpoint/2010/main" val="98342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3200" dirty="0"/>
              <a:t>A HTML page holds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time-box</a:t>
            </a:r>
            <a:r>
              <a:rPr lang="en-US" sz="3200" dirty="0"/>
              <a:t> 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[Start]</a:t>
            </a:r>
            <a:r>
              <a:rPr lang="en-US" sz="3200" dirty="0"/>
              <a:t> +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[Stop]</a:t>
            </a:r>
            <a:r>
              <a:rPr lang="en-US" sz="3200" dirty="0"/>
              <a:t> buttons</a:t>
            </a:r>
          </a:p>
          <a:p>
            <a:pPr lvl="1">
              <a:lnSpc>
                <a:spcPct val="95000"/>
              </a:lnSpc>
            </a:pPr>
            <a:r>
              <a:rPr lang="en-US" sz="3000" dirty="0"/>
              <a:t>Implement the missing JS function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stopwatch()</a:t>
            </a:r>
            <a:endParaRPr lang="en-US" sz="3000" dirty="0"/>
          </a:p>
          <a:p>
            <a:pPr lvl="2">
              <a:lnSpc>
                <a:spcPct val="95000"/>
              </a:lnSpc>
            </a:pPr>
            <a:r>
              <a:rPr lang="en-US" sz="2800" dirty="0"/>
              <a:t>Increase the time at</a:t>
            </a:r>
            <a:br>
              <a:rPr lang="en-US" sz="2800" dirty="0"/>
            </a:br>
            <a:r>
              <a:rPr lang="en-US" sz="2800" dirty="0"/>
              <a:t>each second</a:t>
            </a:r>
          </a:p>
          <a:p>
            <a:pPr lvl="2">
              <a:lnSpc>
                <a:spcPct val="95000"/>
              </a:lnSpc>
            </a:pPr>
            <a:r>
              <a:rPr lang="en-US" sz="2800" dirty="0"/>
              <a:t>Disable / enable buttons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Stopwatch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027612" y="2403879"/>
            <a:ext cx="6553200" cy="38387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style="border:3px solid blue; text-align:center; font-size:2em; margin-bottom:10px"&gt;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00:00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"&gt;Start&lt;/button&gt;</a:t>
            </a: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disabled="true"&gt;Stop&lt;/button&gt;</a:t>
            </a:r>
          </a:p>
          <a:p>
            <a:pPr marL="360363" lvl="1" indent="-360363">
              <a:lnSpc>
                <a:spcPct val="100000"/>
              </a:lnSpc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&lt;script&gt;window.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onload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function() {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stopwatch()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}&lt;/script&gt;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1" y="3907956"/>
            <a:ext cx="3182101" cy="233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5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Stopwatch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3951" y="1105712"/>
            <a:ext cx="10702725" cy="52852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stopwatch()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intervalID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document.getElementById('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document.getElementById('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-1;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incrementTime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intervalID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setInterval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incrementTime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.disabled = true;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.disabled = false;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411" y="3547054"/>
            <a:ext cx="3657601" cy="26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5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Stopwatch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23951" y="1198625"/>
            <a:ext cx="10702725" cy="52021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stopBtn.addEventListener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function()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clearInterval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(intervalID);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.disabled = false;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stopBtn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.disabled = true;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incrementTime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("0" + Math.trunc(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 60)).slice(-2) +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':' + ("0" + (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60)).slice(-2);</a:t>
            </a:r>
          </a:p>
          <a:p>
            <a:pPr marL="360363" lvl="1" indent="-36036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812" y="1752600"/>
            <a:ext cx="3434733" cy="252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0212" y="5886062"/>
            <a:ext cx="8456464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5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3"/>
              </a:rPr>
              <a:t>https://judge.softuni.bg/Contests/328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098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HTML page 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linear gradient</a:t>
            </a:r>
            <a:r>
              <a:rPr lang="en-US" dirty="0"/>
              <a:t> box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Moving the mouse should show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percentage</a:t>
            </a:r>
            <a:r>
              <a:rPr lang="en-US" dirty="0"/>
              <a:t> [0% … 100%],</a:t>
            </a:r>
            <a:br>
              <a:rPr lang="en-US" dirty="0"/>
            </a:br>
            <a:r>
              <a:rPr lang="en-US" dirty="0"/>
              <a:t>depending on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location of mouse</a:t>
            </a:r>
          </a:p>
          <a:p>
            <a:pPr lvl="1"/>
            <a:r>
              <a:rPr lang="en-US" dirty="0"/>
              <a:t>Left side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0%</a:t>
            </a:r>
            <a:r>
              <a:rPr lang="en-US" dirty="0">
                <a:sym typeface="Wingdings" panose="05000000000000000000" pitchFamily="2" charset="2"/>
              </a:rPr>
              <a:t>; middle 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50%</a:t>
            </a:r>
            <a:r>
              <a:rPr lang="en-US" dirty="0">
                <a:sym typeface="Wingdings" panose="05000000000000000000" pitchFamily="2" charset="2"/>
              </a:rPr>
              <a:t>; right side 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100%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Mouse in Gradient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031" y="3795767"/>
            <a:ext cx="7600762" cy="26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53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Mouse in Gradient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41673" y="1066800"/>
            <a:ext cx="10686740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&lt;title&gt;Mouse in Gradient&lt;/title&gt;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&lt;link rel="stylesheet" href="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gradient.css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&lt;script src="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gradient.js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onload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attachGradientEvents()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gradient-box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"&gt;Click me!&lt;/div&gt;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id="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56" y="4840646"/>
            <a:ext cx="4929103" cy="145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0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 txBox="1">
            <a:spLocks/>
          </p:cNvSpPr>
          <p:nvPr/>
        </p:nvSpPr>
        <p:spPr>
          <a:xfrm>
            <a:off x="6323012" y="1366211"/>
            <a:ext cx="5181600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30px;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linear-gradient(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to right, black, white);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crosshair;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Mouse in Gradient – CSS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1366211"/>
            <a:ext cx="541020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gradient-box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lightgrey;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gradient-box:hover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2px solid black;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30px;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white;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text-shadow: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1px 1px 10px black;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12" y="4723585"/>
            <a:ext cx="5181600" cy="152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7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Mouse in Gradient 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3674" y="1143000"/>
            <a:ext cx="10962738" cy="52544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attachGradientEvents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gradient = document.getElementById('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gradient.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'mousemove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gradientMove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gradient.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'mouseout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gradientOut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gradientMove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power = event.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offsetX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 (event.target.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clientWidth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- 1);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power = Math.trunc(power * 100);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').textContent = power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"%";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gradientOut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').textContent = "";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09948" y="5882759"/>
            <a:ext cx="8456464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5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https://judge.softuni.bg/Contests/328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579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970799" cy="5570355"/>
          </a:xfrm>
        </p:spPr>
        <p:txBody>
          <a:bodyPr/>
          <a:lstStyle/>
          <a:p>
            <a:r>
              <a:rPr lang="en-US" dirty="0"/>
              <a:t>A webpage contains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multiple</a:t>
            </a:r>
            <a:r>
              <a:rPr lang="en-US" dirty="0"/>
              <a:t> input boxes inside </a:t>
            </a:r>
            <a:r>
              <a:rPr lang="en-US" noProof="1"/>
              <a:t>divs</a:t>
            </a:r>
          </a:p>
          <a:p>
            <a:r>
              <a:rPr lang="en-US" dirty="0"/>
              <a:t>Apply styling to the div that holds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focused</a:t>
            </a:r>
            <a:r>
              <a:rPr lang="en-US" dirty="0"/>
              <a:t> input box</a:t>
            </a:r>
          </a:p>
          <a:p>
            <a:pPr lvl="1"/>
            <a:r>
              <a:rPr lang="en-US" dirty="0"/>
              <a:t>Set class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focus</a:t>
            </a:r>
            <a:r>
              <a:rPr lang="en-US" dirty="0"/>
              <a:t>" for active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Remove</a:t>
            </a:r>
            <a:r>
              <a:rPr lang="en-US" dirty="0"/>
              <a:t> 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attribute</a:t>
            </a:r>
            <a:r>
              <a:rPr lang="en-US" dirty="0"/>
              <a:t> from inactive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Highlight Active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161" y="1151118"/>
            <a:ext cx="4598074" cy="537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25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587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Highlight Active (2)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51042" y="990600"/>
            <a:ext cx="10686740" cy="5685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html&gt;&lt;html lang="en"&gt;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&lt;meta charset="UTF-8"&gt;&lt;title&gt;Focus&lt;/title&gt;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&lt;link rel="stylesheet" href="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focus.css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&lt;script src="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focus.js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onload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focus()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&lt;div&gt;&lt;h1&gt;Section 1&lt;/h1&gt;&lt;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type="text"/&gt;&lt;/div&gt;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&lt;div&gt;&lt;h1&gt;Section 2&lt;/h1&gt;&lt;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type="text"/&gt;&lt;/div&gt;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&lt;div&gt;&lt;h1&gt;Section 3&lt;/h1&gt;&lt;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type="text"/&gt;&lt;/div&gt;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&lt;div&gt;&lt;h1&gt;Section 4&lt;/h1&gt;&lt;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type="text"/&gt;&lt;/div&gt;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bg-BG" sz="24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480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0413" y="1151121"/>
            <a:ext cx="5599199" cy="5570355"/>
          </a:xfrm>
        </p:spPr>
        <p:txBody>
          <a:bodyPr/>
          <a:lstStyle/>
          <a:p>
            <a:r>
              <a:rPr lang="en-US" dirty="0"/>
              <a:t>Place all project files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 folder</a:t>
            </a:r>
          </a:p>
          <a:p>
            <a:r>
              <a:rPr lang="en-US" dirty="0"/>
              <a:t>Listen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focus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blur</a:t>
            </a:r>
            <a:r>
              <a:rPr lang="en-US" dirty="0"/>
              <a:t> events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Highlight Active (3)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848114" y="1203184"/>
            <a:ext cx="4733770" cy="4969016"/>
            <a:chOff x="684212" y="928048"/>
            <a:chExt cx="5571970" cy="4969016"/>
          </a:xfrm>
        </p:grpSpPr>
        <p:sp>
          <p:nvSpPr>
            <p:cNvPr id="8" name="Text Placeholder 5"/>
            <p:cNvSpPr txBox="1">
              <a:spLocks/>
            </p:cNvSpPr>
            <p:nvPr/>
          </p:nvSpPr>
          <p:spPr>
            <a:xfrm>
              <a:off x="684212" y="1442786"/>
              <a:ext cx="5571970" cy="445427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08000" tIns="72000" rIns="108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div {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width: 470px;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}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div div {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text-align: center;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display: inline-block;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width: 200px;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height: 200px;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margin: 15px;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border: 1px solid #999;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}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.focused {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background: #999999;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0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}</a:t>
              </a:r>
              <a:endParaRPr lang="bg-BG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5" name="Text Placeholder 5"/>
            <p:cNvSpPr txBox="1">
              <a:spLocks/>
            </p:cNvSpPr>
            <p:nvPr/>
          </p:nvSpPr>
          <p:spPr>
            <a:xfrm>
              <a:off x="684212" y="928048"/>
              <a:ext cx="5571970" cy="514738"/>
            </a:xfrm>
            <a:prstGeom prst="rect">
              <a:avLst/>
            </a:prstGeom>
            <a:solidFill>
              <a:srgbClr val="D9D5C7">
                <a:alpha val="6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08000" tIns="72000" rIns="108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4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focus.css</a:t>
              </a:r>
              <a:endParaRPr lang="bg-BG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8012" y="4404060"/>
            <a:ext cx="5571970" cy="1768140"/>
            <a:chOff x="684212" y="928048"/>
            <a:chExt cx="5571970" cy="1768140"/>
          </a:xfrm>
        </p:grpSpPr>
        <p:sp>
          <p:nvSpPr>
            <p:cNvPr id="11" name="Text Placeholder 5"/>
            <p:cNvSpPr txBox="1">
              <a:spLocks/>
            </p:cNvSpPr>
            <p:nvPr/>
          </p:nvSpPr>
          <p:spPr>
            <a:xfrm>
              <a:off x="684212" y="1442786"/>
              <a:ext cx="5571970" cy="125340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08000" tIns="72000" rIns="108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4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function focus() {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400" b="1" i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	// TODO</a:t>
              </a:r>
            </a:p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4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}</a:t>
              </a:r>
              <a:endParaRPr lang="bg-BG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Text Placeholder 5"/>
            <p:cNvSpPr txBox="1">
              <a:spLocks/>
            </p:cNvSpPr>
            <p:nvPr/>
          </p:nvSpPr>
          <p:spPr>
            <a:xfrm>
              <a:off x="684212" y="928048"/>
              <a:ext cx="5571970" cy="514738"/>
            </a:xfrm>
            <a:prstGeom prst="rect">
              <a:avLst/>
            </a:prstGeom>
            <a:solidFill>
              <a:srgbClr val="D9D5C7">
                <a:alpha val="60000"/>
              </a:srgb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08000" tIns="72000" rIns="108000" bIns="72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marL="360363" lvl="1" indent="-36036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None/>
              </a:pPr>
              <a:r>
                <a:rPr lang="en-US" sz="24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focus.js</a:t>
              </a:r>
              <a:endParaRPr lang="bg-BG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4531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Highlight Active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79412" y="1295400"/>
            <a:ext cx="1143000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focus()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inputs = document.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getElementsByTagName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('input');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Array.from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(inputs).forEach(i =&gt;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'focus'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(event) =&gt;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event.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parentNode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'focused';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'blur'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(event) =&gt;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event.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parentNode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removeAttribute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('class');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1977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webpage contains a single email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field</a:t>
            </a:r>
          </a:p>
          <a:p>
            <a:r>
              <a:rPr lang="en-US" dirty="0"/>
              <a:t>Display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real-time feedback </a:t>
            </a:r>
            <a:r>
              <a:rPr lang="en-US" dirty="0"/>
              <a:t>for user's input</a:t>
            </a:r>
          </a:p>
          <a:p>
            <a:r>
              <a:rPr lang="en-US" dirty="0"/>
              <a:t>Valid input format: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&lt;name&gt;@&lt;domain&gt;.&lt;extension&gt;</a:t>
            </a:r>
          </a:p>
          <a:p>
            <a:pPr lvl="1"/>
            <a:r>
              <a:rPr lang="en-US" dirty="0"/>
              <a:t>Only lowercase Latin letters are allowed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parts</a:t>
            </a:r>
          </a:p>
          <a:p>
            <a:r>
              <a:rPr lang="en-US" dirty="0"/>
              <a:t>Apply class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</a:t>
            </a:r>
            <a:r>
              <a:rPr lang="en-US" dirty="0"/>
              <a:t>" when input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invalid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Dynamic Validation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51042" y="5410200"/>
            <a:ext cx="10686740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&lt;label for="email"&gt;Enter email:&lt;/label&gt;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id="email" type="text"/&gt;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51042" y="4648200"/>
            <a:ext cx="1068674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border: 2px solid red; }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202" y="4526212"/>
            <a:ext cx="3951773" cy="5668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620"/>
          <a:stretch/>
        </p:blipFill>
        <p:spPr>
          <a:xfrm>
            <a:off x="7778202" y="3886916"/>
            <a:ext cx="3951773" cy="6079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5245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Dynamic Validation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160947"/>
            <a:ext cx="10668000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validate()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document.querySelector('input')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'change'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onChange);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regex = /^([\w\-.]+)@([a-z]+)(\.[a-z]+)+$/;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onChange(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(!regex.test(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event.target.value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event.target.className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'error';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event.target.removeAttribute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('class');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360363" lvl="1" indent="-360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74234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DOM and Events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/>
              <a:t>Modifying DOM elements:</a:t>
            </a:r>
          </a:p>
          <a:p>
            <a:pPr>
              <a:spcBef>
                <a:spcPts val="21600"/>
              </a:spcBef>
            </a:pPr>
            <a:r>
              <a:rPr lang="en-US" sz="3200" dirty="0"/>
              <a:t>Handling events: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98" y="1447801"/>
            <a:ext cx="297870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45300" y="1905000"/>
            <a:ext cx="7620000" cy="2361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menu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('menu');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style.display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'none';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document.createElement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('hr'));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link = 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children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[0];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removeChild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(link);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45300" y="5235266"/>
            <a:ext cx="7620000" cy="8840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menu =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('menu');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onclick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function(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 … }</a:t>
            </a:r>
          </a:p>
        </p:txBody>
      </p:sp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 Manipulation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83206" y="4855488"/>
            <a:ext cx="9832319" cy="820600"/>
          </a:xfrm>
        </p:spPr>
        <p:txBody>
          <a:bodyPr/>
          <a:lstStyle/>
          <a:p>
            <a:r>
              <a:rPr lang="en-US" dirty="0"/>
              <a:t>DOM Manipulation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83206" y="5754968"/>
            <a:ext cx="9832319" cy="719034"/>
          </a:xfrm>
        </p:spPr>
        <p:txBody>
          <a:bodyPr/>
          <a:lstStyle/>
          <a:p>
            <a:r>
              <a:rPr lang="en-US" dirty="0"/>
              <a:t>Modify the DOM Tree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511" y="800912"/>
            <a:ext cx="6568874" cy="3762752"/>
          </a:xfrm>
          <a:prstGeom prst="roundRect">
            <a:avLst>
              <a:gd name="adj" fmla="val 8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5293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elements are created with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document.createElement</a:t>
            </a:r>
          </a:p>
          <a:p>
            <a:pPr lvl="1"/>
            <a:r>
              <a:rPr lang="en-US" dirty="0"/>
              <a:t>This is called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Factory Pattern</a:t>
            </a:r>
          </a:p>
          <a:p>
            <a:r>
              <a:rPr lang="en-US" dirty="0"/>
              <a:t>Variables holding HTML elements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live</a:t>
            </a:r>
            <a:r>
              <a:rPr lang="en-US" dirty="0"/>
              <a:t>:</a:t>
            </a:r>
          </a:p>
          <a:p>
            <a:pPr lvl="1"/>
            <a:r>
              <a:rPr lang="en-US" sz="3400" dirty="0"/>
              <a:t>If you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modify</a:t>
            </a:r>
            <a:r>
              <a:rPr lang="en-US" sz="3400" dirty="0"/>
              <a:t> the contents of the variable, the DOM is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updated</a:t>
            </a:r>
          </a:p>
          <a:p>
            <a:pPr lvl="1"/>
            <a:r>
              <a:rPr lang="en-US" sz="3400" dirty="0"/>
              <a:t>If you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insert</a:t>
            </a:r>
            <a:r>
              <a:rPr lang="en-US" sz="3400" dirty="0"/>
              <a:t> it somewhere in the DOM, the original is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moved</a:t>
            </a:r>
          </a:p>
          <a:p>
            <a:r>
              <a:rPr lang="en-US" dirty="0"/>
              <a:t>Text added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textContent</a:t>
            </a:r>
            <a:r>
              <a:rPr lang="en-US" dirty="0"/>
              <a:t> will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escaped</a:t>
            </a:r>
          </a:p>
          <a:p>
            <a:r>
              <a:rPr lang="en-US" dirty="0"/>
              <a:t>Text added to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innerHTML</a:t>
            </a:r>
            <a:r>
              <a:rPr lang="en-US" dirty="0"/>
              <a:t> will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parsed </a:t>
            </a:r>
            <a:r>
              <a:rPr lang="en-US" dirty="0"/>
              <a:t>and turned into actual HTML elements </a:t>
            </a:r>
            <a:r>
              <a:rPr lang="en-US" dirty="0">
                <a:sym typeface="Wingdings" panose="05000000000000000000" pitchFamily="2" charset="2"/>
              </a:rPr>
              <a:t> beware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XSS attacks</a:t>
            </a:r>
            <a:r>
              <a:rPr lang="en-US" dirty="0">
                <a:sym typeface="Wingdings" panose="05000000000000000000" pitchFamily="2" charset="2"/>
              </a:rPr>
              <a:t>!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DOM Elements</a:t>
            </a:r>
          </a:p>
        </p:txBody>
      </p:sp>
    </p:spTree>
    <p:extLst>
      <p:ext uri="{BB962C8B-B14F-4D97-AF65-F5344CB8AC3E}">
        <p14:creationId xmlns:p14="http://schemas.microsoft.com/office/powerpoint/2010/main" val="4016392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New DOM Elements: Examples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4" y="1340721"/>
            <a:ext cx="10515598" cy="47925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list = document.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liPeter = document.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liPeter.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textContent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"Peter";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(liPeter);</a:t>
            </a:r>
          </a:p>
          <a:p>
            <a:pPr marL="0" lvl="1" indent="0"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liMaria = document.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liMaria.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innerHTML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"&lt;b&gt;Maria&lt;/b&gt;";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list.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(liMaria);</a:t>
            </a:r>
          </a:p>
          <a:p>
            <a:pPr marL="0" lvl="1" indent="0"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document.body.appendChild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(list);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212" y="4495800"/>
            <a:ext cx="2463905" cy="1849896"/>
          </a:xfrm>
          <a:prstGeom prst="roundRect">
            <a:avLst>
              <a:gd name="adj" fmla="val 2469"/>
            </a:avLst>
          </a:prstGeom>
        </p:spPr>
      </p:pic>
    </p:spTree>
    <p:extLst>
      <p:ext uri="{BB962C8B-B14F-4D97-AF65-F5344CB8AC3E}">
        <p14:creationId xmlns:p14="http://schemas.microsoft.com/office/powerpoint/2010/main" val="276981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 a HTML page holding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 of items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text box </a:t>
            </a:r>
            <a:r>
              <a:rPr lang="en-US" dirty="0"/>
              <a:t>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button</a:t>
            </a:r>
            <a:r>
              <a:rPr lang="en-US" dirty="0"/>
              <a:t> for adding more items to the list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Write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function </a:t>
            </a:r>
            <a:r>
              <a:rPr lang="en-US" dirty="0"/>
              <a:t>to append the specified text to the list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List of Items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3173218"/>
            <a:ext cx="3285954" cy="31319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628" y="3173218"/>
            <a:ext cx="3285954" cy="3131924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039998" y="4624880"/>
            <a:ext cx="228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ight Arrow 11"/>
          <p:cNvSpPr/>
          <p:nvPr/>
        </p:nvSpPr>
        <p:spPr>
          <a:xfrm>
            <a:off x="7887306" y="4624880"/>
            <a:ext cx="228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320" y="3173218"/>
            <a:ext cx="3294512" cy="313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63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List of Items – HTML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4" y="1143000"/>
            <a:ext cx="10943998" cy="529642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&lt;h1&gt;List of Items&lt;/h1&gt;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"&gt;&lt;li&gt;First&lt;/li&gt;&lt;li&gt;Second&lt;/li&gt;&lt;/ul&gt;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newItemText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type="button" value="Add"</a:t>
            </a:r>
            <a:b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onclick="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addItem()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it-IT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</a:t>
            </a:r>
            <a:r>
              <a:rPr lang="it-IT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TODO: add new item to the list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2" y="2900488"/>
            <a:ext cx="3581400" cy="34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2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List of Items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9302" y="1329188"/>
            <a:ext cx="10689110" cy="45023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addItem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document.getElementById('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newItemText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').value;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createElement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(document.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createTextNode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document.getElementById("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").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appendChild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document.getElementById('</a:t>
            </a:r>
            <a:r>
              <a:rPr lang="it-IT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newItemText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').value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'';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1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3122</TotalTime>
  <Words>2188</Words>
  <Application>Microsoft Office PowerPoint</Application>
  <PresentationFormat>Custom</PresentationFormat>
  <Paragraphs>416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Consolas</vt:lpstr>
      <vt:lpstr>Wingdings</vt:lpstr>
      <vt:lpstr>Wingdings 2</vt:lpstr>
      <vt:lpstr>SoftUni 16x9</vt:lpstr>
      <vt:lpstr>DOM Manipulation</vt:lpstr>
      <vt:lpstr>Table of Contents</vt:lpstr>
      <vt:lpstr>Have a Question?</vt:lpstr>
      <vt:lpstr>DOM Manipulation</vt:lpstr>
      <vt:lpstr>Creating New DOM Elements</vt:lpstr>
      <vt:lpstr>Creating New DOM Elements: Examples</vt:lpstr>
      <vt:lpstr>Problem: List of Items</vt:lpstr>
      <vt:lpstr>Problem: List of Items – HTML</vt:lpstr>
      <vt:lpstr>Solution: List of Items</vt:lpstr>
      <vt:lpstr>Deleting DOM Elements</vt:lpstr>
      <vt:lpstr>Problem: Add / Delete Items</vt:lpstr>
      <vt:lpstr>Problem: Add / Delete Items – HTML</vt:lpstr>
      <vt:lpstr>Solution: Add / Delete Items</vt:lpstr>
      <vt:lpstr>Solution: Add / Delete Items (2)</vt:lpstr>
      <vt:lpstr>Problem: Delete from Table</vt:lpstr>
      <vt:lpstr>Solution: Delete from Table</vt:lpstr>
      <vt:lpstr>Practice: DOM and Events</vt:lpstr>
      <vt:lpstr>Handling Events</vt:lpstr>
      <vt:lpstr>Handling Events in JS</vt:lpstr>
      <vt:lpstr>Event Types in DOM API</vt:lpstr>
      <vt:lpstr>Add / Remove Event Handler</vt:lpstr>
      <vt:lpstr>Problem: Stopwatch</vt:lpstr>
      <vt:lpstr>Solution: Stopwatch</vt:lpstr>
      <vt:lpstr>Solution: Stopwatch (2)</vt:lpstr>
      <vt:lpstr>Problem: Mouse in Gradient</vt:lpstr>
      <vt:lpstr>Problem: Mouse in Gradient – HTML</vt:lpstr>
      <vt:lpstr>Problem: Mouse in Gradient – CSS</vt:lpstr>
      <vt:lpstr>Solution: Mouse in Gradient </vt:lpstr>
      <vt:lpstr>Problem: Highlight Active</vt:lpstr>
      <vt:lpstr>Problem: Highlight Active (2)</vt:lpstr>
      <vt:lpstr>Problem: Highlight Active (3)</vt:lpstr>
      <vt:lpstr>Solution: Highlight Active</vt:lpstr>
      <vt:lpstr>Problem: Dynamic Validation</vt:lpstr>
      <vt:lpstr>Solution: Dynamic Validation</vt:lpstr>
      <vt:lpstr>Practice: DOM and Events</vt:lpstr>
      <vt:lpstr>Summary</vt:lpstr>
      <vt:lpstr>DOM Manipulation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DOM, BOM and JS Events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Antoniya Atanasova</cp:lastModifiedBy>
  <cp:revision>178</cp:revision>
  <dcterms:created xsi:type="dcterms:W3CDTF">2014-01-02T17:00:34Z</dcterms:created>
  <dcterms:modified xsi:type="dcterms:W3CDTF">2018-06-06T09:13:56Z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